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9" r:id="rId3"/>
    <p:sldId id="263" r:id="rId5"/>
    <p:sldId id="257" r:id="rId6"/>
    <p:sldId id="293" r:id="rId7"/>
    <p:sldId id="305" r:id="rId8"/>
    <p:sldId id="308" r:id="rId9"/>
    <p:sldId id="309" r:id="rId10"/>
    <p:sldId id="292" r:id="rId11"/>
    <p:sldId id="291" r:id="rId12"/>
    <p:sldId id="294" r:id="rId13"/>
    <p:sldId id="295" r:id="rId14"/>
    <p:sldId id="296" r:id="rId15"/>
    <p:sldId id="297" r:id="rId16"/>
    <p:sldId id="298" r:id="rId17"/>
    <p:sldId id="299" r:id="rId18"/>
    <p:sldId id="274" r:id="rId19"/>
    <p:sldId id="304" r:id="rId20"/>
    <p:sldId id="302" r:id="rId21"/>
    <p:sldId id="275" r:id="rId22"/>
    <p:sldId id="287" r:id="rId23"/>
    <p:sldId id="282" r:id="rId24"/>
    <p:sldId id="306" r:id="rId25"/>
    <p:sldId id="307" r:id="rId26"/>
    <p:sldId id="285" r:id="rId27"/>
    <p:sldId id="281" r:id="rId28"/>
    <p:sldId id="286" r:id="rId29"/>
    <p:sldId id="280" r:id="rId30"/>
    <p:sldId id="288" r:id="rId31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5E8C"/>
    <a:srgbClr val="F68C2D"/>
    <a:srgbClr val="1FBDC8"/>
    <a:srgbClr val="ED4857"/>
    <a:srgbClr val="E17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15" autoAdjust="0"/>
    <p:restoredTop sz="94660"/>
  </p:normalViewPr>
  <p:slideViewPr>
    <p:cSldViewPr snapToGrid="0">
      <p:cViewPr varScale="1">
        <p:scale>
          <a:sx n="86" d="100"/>
          <a:sy n="86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4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C2E42-BFCC-40EA-8993-81C8A1AA4E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C04B92-5184-4370-883C-D72A6DD2061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8756650" y="1397000"/>
            <a:ext cx="2260600" cy="4019550"/>
          </a:xfrm>
          <a:custGeom>
            <a:avLst/>
            <a:gdLst>
              <a:gd name="connsiteX0" fmla="*/ 0 w 2260600"/>
              <a:gd name="connsiteY0" fmla="*/ 0 h 4019550"/>
              <a:gd name="connsiteX1" fmla="*/ 2260600 w 2260600"/>
              <a:gd name="connsiteY1" fmla="*/ 0 h 4019550"/>
              <a:gd name="connsiteX2" fmla="*/ 2260600 w 2260600"/>
              <a:gd name="connsiteY2" fmla="*/ 4019550 h 4019550"/>
              <a:gd name="connsiteX3" fmla="*/ 0 w 2260600"/>
              <a:gd name="connsiteY3" fmla="*/ 4019550 h 401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0600" h="4019550">
                <a:moveTo>
                  <a:pt x="0" y="0"/>
                </a:moveTo>
                <a:lnTo>
                  <a:pt x="2260600" y="0"/>
                </a:lnTo>
                <a:lnTo>
                  <a:pt x="2260600" y="4019550"/>
                </a:lnTo>
                <a:lnTo>
                  <a:pt x="0" y="40195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368718" y="2087742"/>
            <a:ext cx="2807042" cy="3520579"/>
          </a:xfrm>
          <a:custGeom>
            <a:avLst/>
            <a:gdLst>
              <a:gd name="connsiteX0" fmla="*/ 0 w 2807042"/>
              <a:gd name="connsiteY0" fmla="*/ 0 h 3520579"/>
              <a:gd name="connsiteX1" fmla="*/ 2807042 w 2807042"/>
              <a:gd name="connsiteY1" fmla="*/ 0 h 3520579"/>
              <a:gd name="connsiteX2" fmla="*/ 2807042 w 2807042"/>
              <a:gd name="connsiteY2" fmla="*/ 3520579 h 3520579"/>
              <a:gd name="connsiteX3" fmla="*/ 0 w 2807042"/>
              <a:gd name="connsiteY3" fmla="*/ 3520579 h 35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7042" h="3520579">
                <a:moveTo>
                  <a:pt x="0" y="0"/>
                </a:moveTo>
                <a:lnTo>
                  <a:pt x="2807042" y="0"/>
                </a:lnTo>
                <a:lnTo>
                  <a:pt x="2807042" y="3520579"/>
                </a:lnTo>
                <a:lnTo>
                  <a:pt x="0" y="35205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540154" y="2983847"/>
            <a:ext cx="2092108" cy="2102807"/>
          </a:xfrm>
          <a:custGeom>
            <a:avLst/>
            <a:gdLst>
              <a:gd name="connsiteX0" fmla="*/ 0 w 2092108"/>
              <a:gd name="connsiteY0" fmla="*/ 0 h 2102807"/>
              <a:gd name="connsiteX1" fmla="*/ 2092108 w 2092108"/>
              <a:gd name="connsiteY1" fmla="*/ 0 h 2102807"/>
              <a:gd name="connsiteX2" fmla="*/ 2092108 w 2092108"/>
              <a:gd name="connsiteY2" fmla="*/ 2102807 h 2102807"/>
              <a:gd name="connsiteX3" fmla="*/ 0 w 2092108"/>
              <a:gd name="connsiteY3" fmla="*/ 2102807 h 210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2108" h="2102807">
                <a:moveTo>
                  <a:pt x="0" y="0"/>
                </a:moveTo>
                <a:lnTo>
                  <a:pt x="2092108" y="0"/>
                </a:lnTo>
                <a:lnTo>
                  <a:pt x="2092108" y="2102807"/>
                </a:lnTo>
                <a:lnTo>
                  <a:pt x="0" y="21028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874193" y="2983847"/>
            <a:ext cx="2092108" cy="2102807"/>
          </a:xfrm>
          <a:custGeom>
            <a:avLst/>
            <a:gdLst>
              <a:gd name="connsiteX0" fmla="*/ 0 w 2092108"/>
              <a:gd name="connsiteY0" fmla="*/ 0 h 2102807"/>
              <a:gd name="connsiteX1" fmla="*/ 2092108 w 2092108"/>
              <a:gd name="connsiteY1" fmla="*/ 0 h 2102807"/>
              <a:gd name="connsiteX2" fmla="*/ 2092108 w 2092108"/>
              <a:gd name="connsiteY2" fmla="*/ 2102807 h 2102807"/>
              <a:gd name="connsiteX3" fmla="*/ 0 w 2092108"/>
              <a:gd name="connsiteY3" fmla="*/ 2102807 h 210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2108" h="2102807">
                <a:moveTo>
                  <a:pt x="0" y="0"/>
                </a:moveTo>
                <a:lnTo>
                  <a:pt x="2092108" y="0"/>
                </a:lnTo>
                <a:lnTo>
                  <a:pt x="2092108" y="2102807"/>
                </a:lnTo>
                <a:lnTo>
                  <a:pt x="0" y="21028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214998" y="2983847"/>
            <a:ext cx="2092108" cy="2102807"/>
          </a:xfrm>
          <a:custGeom>
            <a:avLst/>
            <a:gdLst>
              <a:gd name="connsiteX0" fmla="*/ 0 w 2092108"/>
              <a:gd name="connsiteY0" fmla="*/ 0 h 2102807"/>
              <a:gd name="connsiteX1" fmla="*/ 2092108 w 2092108"/>
              <a:gd name="connsiteY1" fmla="*/ 0 h 2102807"/>
              <a:gd name="connsiteX2" fmla="*/ 2092108 w 2092108"/>
              <a:gd name="connsiteY2" fmla="*/ 2102807 h 2102807"/>
              <a:gd name="connsiteX3" fmla="*/ 0 w 2092108"/>
              <a:gd name="connsiteY3" fmla="*/ 2102807 h 210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2108" h="2102807">
                <a:moveTo>
                  <a:pt x="0" y="0"/>
                </a:moveTo>
                <a:lnTo>
                  <a:pt x="2092108" y="0"/>
                </a:lnTo>
                <a:lnTo>
                  <a:pt x="2092108" y="2102807"/>
                </a:lnTo>
                <a:lnTo>
                  <a:pt x="0" y="21028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549038" y="2983847"/>
            <a:ext cx="2092108" cy="2102807"/>
          </a:xfrm>
          <a:custGeom>
            <a:avLst/>
            <a:gdLst>
              <a:gd name="connsiteX0" fmla="*/ 0 w 2092108"/>
              <a:gd name="connsiteY0" fmla="*/ 0 h 2102807"/>
              <a:gd name="connsiteX1" fmla="*/ 2092108 w 2092108"/>
              <a:gd name="connsiteY1" fmla="*/ 0 h 2102807"/>
              <a:gd name="connsiteX2" fmla="*/ 2092108 w 2092108"/>
              <a:gd name="connsiteY2" fmla="*/ 2102807 h 2102807"/>
              <a:gd name="connsiteX3" fmla="*/ 0 w 2092108"/>
              <a:gd name="connsiteY3" fmla="*/ 2102807 h 210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2108" h="2102807">
                <a:moveTo>
                  <a:pt x="0" y="0"/>
                </a:moveTo>
                <a:lnTo>
                  <a:pt x="2092108" y="0"/>
                </a:lnTo>
                <a:lnTo>
                  <a:pt x="2092108" y="2102807"/>
                </a:lnTo>
                <a:lnTo>
                  <a:pt x="0" y="21028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2"/>
          </p:nvPr>
        </p:nvSpPr>
        <p:spPr>
          <a:xfrm>
            <a:off x="6959393" y="3034573"/>
            <a:ext cx="3499308" cy="2216665"/>
          </a:xfrm>
          <a:custGeom>
            <a:avLst/>
            <a:gdLst>
              <a:gd name="connsiteX0" fmla="*/ 0 w 3499308"/>
              <a:gd name="connsiteY0" fmla="*/ 0 h 2216665"/>
              <a:gd name="connsiteX1" fmla="*/ 3499308 w 3499308"/>
              <a:gd name="connsiteY1" fmla="*/ 0 h 2216665"/>
              <a:gd name="connsiteX2" fmla="*/ 3499308 w 3499308"/>
              <a:gd name="connsiteY2" fmla="*/ 2216665 h 2216665"/>
              <a:gd name="connsiteX3" fmla="*/ 0 w 3499308"/>
              <a:gd name="connsiteY3" fmla="*/ 2216665 h 2216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9308" h="2216665">
                <a:moveTo>
                  <a:pt x="0" y="0"/>
                </a:moveTo>
                <a:lnTo>
                  <a:pt x="3499308" y="0"/>
                </a:lnTo>
                <a:lnTo>
                  <a:pt x="3499308" y="2216665"/>
                </a:lnTo>
                <a:lnTo>
                  <a:pt x="0" y="22166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738105" y="3034573"/>
            <a:ext cx="3499308" cy="2216665"/>
          </a:xfrm>
          <a:custGeom>
            <a:avLst/>
            <a:gdLst>
              <a:gd name="connsiteX0" fmla="*/ 0 w 3499308"/>
              <a:gd name="connsiteY0" fmla="*/ 0 h 2216665"/>
              <a:gd name="connsiteX1" fmla="*/ 3499308 w 3499308"/>
              <a:gd name="connsiteY1" fmla="*/ 0 h 2216665"/>
              <a:gd name="connsiteX2" fmla="*/ 3499308 w 3499308"/>
              <a:gd name="connsiteY2" fmla="*/ 2216665 h 2216665"/>
              <a:gd name="connsiteX3" fmla="*/ 0 w 3499308"/>
              <a:gd name="connsiteY3" fmla="*/ 2216665 h 2216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9308" h="2216665">
                <a:moveTo>
                  <a:pt x="0" y="0"/>
                </a:moveTo>
                <a:lnTo>
                  <a:pt x="3499308" y="0"/>
                </a:lnTo>
                <a:lnTo>
                  <a:pt x="3499308" y="2216665"/>
                </a:lnTo>
                <a:lnTo>
                  <a:pt x="0" y="22166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jpeg"/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jpeg"/><Relationship Id="rId2" Type="http://schemas.openxmlformats.org/officeDocument/2006/relationships/image" Target="../media/image30.emf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jpeg"/><Relationship Id="rId2" Type="http://schemas.openxmlformats.org/officeDocument/2006/relationships/image" Target="../media/image31.emf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32.emf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.xml"/><Relationship Id="rId2" Type="http://schemas.openxmlformats.org/officeDocument/2006/relationships/image" Target="../media/image40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emf"/><Relationship Id="rId2" Type="http://schemas.openxmlformats.org/officeDocument/2006/relationships/image" Target="../media/image26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810657" y="535807"/>
            <a:ext cx="8077200" cy="598958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30461" y="2385694"/>
            <a:ext cx="4074851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微软雅黑" panose="020B0503020204020204" charset="-122"/>
              </a:rPr>
              <a:t>图像去雾算法</a:t>
            </a:r>
            <a:endParaRPr lang="en-US" altLang="zh-CN" sz="4000" noProof="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/>
              <a:ea typeface="微软雅黑" panose="020B050302020402020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微软雅黑" panose="020B0503020204020204" charset="-122"/>
              </a:rPr>
              <a:t>暗通道先验算法</a:t>
            </a:r>
            <a:endParaRPr lang="en-US" altLang="zh-CN" sz="4000" noProof="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784239" y="354939"/>
            <a:ext cx="4134465" cy="717686"/>
            <a:chOff x="2976152" y="4708118"/>
            <a:chExt cx="4134465" cy="717686"/>
          </a:xfrm>
        </p:grpSpPr>
        <p:sp>
          <p:nvSpPr>
            <p:cNvPr id="4" name="文本框 3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976152" y="4708118"/>
              <a:ext cx="41344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经过最小滤波后的最小值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0" y="720000"/>
            <a:ext cx="5050351" cy="33109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8273988" y="3826276"/>
                <a:ext cx="268665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参数</a:t>
                </a:r>
                <a:r>
                  <a:rPr lang="en-US" altLang="zh-CN" dirty="0"/>
                  <a:t>:</a:t>
                </a:r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95</m:t>
                      </m:r>
                    </m:oMath>
                  </m:oMathPara>
                </a14:m>
                <a:endParaRPr lang="en-US" altLang="zh-CN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𝑏𝑙𝑜𝑐𝑘𝑠𝑖𝑧𝑒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17</m:t>
                      </m:r>
                    </m:oMath>
                  </m:oMathPara>
                </a14:m>
                <a:endParaRPr lang="en-US" altLang="zh-CN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56</m:t>
                      </m:r>
                    </m:oMath>
                  </m:oMathPara>
                </a14:m>
                <a:endParaRPr lang="en-US" altLang="zh-CN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200</m:t>
                      </m:r>
                    </m:oMath>
                  </m:oMathPara>
                </a14:m>
                <a:endParaRPr lang="en-US" altLang="zh-CN" dirty="0"/>
              </a:p>
              <a:p>
                <a:endParaRPr lang="zh-CN" altLang="en-US" b="1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988" y="3826276"/>
                <a:ext cx="2686655" cy="1754326"/>
              </a:xfrm>
              <a:prstGeom prst="rect">
                <a:avLst/>
              </a:prstGeom>
              <a:blipFill rotWithShape="1">
                <a:blip r:embed="rId3"/>
                <a:stretch>
                  <a:fillRect l="-21" t="-23" r="20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65" y="1318192"/>
            <a:ext cx="5467350" cy="1057275"/>
          </a:xfrm>
          <a:prstGeom prst="rect">
            <a:avLst/>
          </a:prstGeom>
        </p:spPr>
      </p:pic>
      <p:cxnSp>
        <p:nvCxnSpPr>
          <p:cNvPr id="17" name="连接符: 曲线 16"/>
          <p:cNvCxnSpPr>
            <a:endCxn id="18" idx="0"/>
          </p:cNvCxnSpPr>
          <p:nvPr/>
        </p:nvCxnSpPr>
        <p:spPr>
          <a:xfrm>
            <a:off x="3500739" y="2281560"/>
            <a:ext cx="955486" cy="5717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173401" y="2853260"/>
            <a:ext cx="256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代表三个颜色通道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9" name="连接符: 曲线 18"/>
          <p:cNvCxnSpPr/>
          <p:nvPr/>
        </p:nvCxnSpPr>
        <p:spPr>
          <a:xfrm rot="5400000">
            <a:off x="2213908" y="2129875"/>
            <a:ext cx="744441" cy="6268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591695" y="2853260"/>
            <a:ext cx="136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加权因子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39192" y="3429000"/>
            <a:ext cx="76347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dark_channel = double(ordfilt2(dark_I,1,ones(blocksize,blocksize)));  </a:t>
            </a:r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%</a:t>
            </a:r>
            <a:r>
              <a:rPr lang="zh-CN" altLang="en-US" dirty="0">
                <a:solidFill>
                  <a:srgbClr val="228B22"/>
                </a:solidFill>
                <a:latin typeface="Courier New" panose="02070309020205020404" pitchFamily="49" charset="0"/>
              </a:rPr>
              <a:t>进行窗口大小为</a:t>
            </a:r>
            <a:r>
              <a:rPr lang="en-US" altLang="zh-CN" dirty="0" err="1">
                <a:solidFill>
                  <a:srgbClr val="228B22"/>
                </a:solidFill>
                <a:latin typeface="Courier New" panose="02070309020205020404" pitchFamily="49" charset="0"/>
              </a:rPr>
              <a:t>blocksize</a:t>
            </a:r>
            <a:r>
              <a:rPr lang="zh-CN" altLang="en-US" dirty="0">
                <a:solidFill>
                  <a:srgbClr val="228B22"/>
                </a:solidFill>
                <a:latin typeface="Courier New" panose="02070309020205020404" pitchFamily="49" charset="0"/>
              </a:rPr>
              <a:t>的最小值滤波</a:t>
            </a:r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’</a:t>
            </a:r>
            <a:endParaRPr lang="en-US" altLang="zh-CN" sz="1400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figure(3);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imshow(uint8(dark_channel));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title(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‘</a:t>
            </a:r>
            <a:r>
              <a:rPr lang="zh-CN" altLang="en-US" dirty="0">
                <a:solidFill>
                  <a:srgbClr val="A020F0"/>
                </a:solidFill>
                <a:latin typeface="Courier New" panose="02070309020205020404" pitchFamily="49" charset="0"/>
              </a:rPr>
              <a:t>最小值滤波后的最小值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784239" y="354939"/>
            <a:ext cx="6288901" cy="717686"/>
            <a:chOff x="2976152" y="4708118"/>
            <a:chExt cx="6288901" cy="717686"/>
          </a:xfrm>
        </p:grpSpPr>
        <p:sp>
          <p:nvSpPr>
            <p:cNvPr id="4" name="文本框 3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976152" y="4708118"/>
              <a:ext cx="62889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求得未经过导向滤波的预估透射率分布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0" y="720000"/>
            <a:ext cx="5050351" cy="331093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65" y="1318192"/>
            <a:ext cx="5467350" cy="1057275"/>
          </a:xfrm>
          <a:prstGeom prst="rect">
            <a:avLst/>
          </a:prstGeom>
        </p:spPr>
      </p:pic>
      <p:cxnSp>
        <p:nvCxnSpPr>
          <p:cNvPr id="16" name="连接符: 曲线 15"/>
          <p:cNvCxnSpPr>
            <a:endCxn id="17" idx="0"/>
          </p:cNvCxnSpPr>
          <p:nvPr/>
        </p:nvCxnSpPr>
        <p:spPr>
          <a:xfrm>
            <a:off x="3500739" y="2281560"/>
            <a:ext cx="955486" cy="5717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173401" y="2853260"/>
            <a:ext cx="256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代表三个颜色通道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8" name="连接符: 曲线 17"/>
          <p:cNvCxnSpPr/>
          <p:nvPr/>
        </p:nvCxnSpPr>
        <p:spPr>
          <a:xfrm rot="5400000">
            <a:off x="2213908" y="2129875"/>
            <a:ext cx="744441" cy="6268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591695" y="2853260"/>
            <a:ext cx="136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加权因子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1808" y="3338835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zh-CN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fr-FR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Max_dark_channel=double(max(max(dark_I)))</a:t>
            </a:r>
            <a:endParaRPr lang="fr-FR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t=1-w0*(dark_channel/Max_dark_channel);  </a:t>
            </a:r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%</a:t>
            </a:r>
            <a:r>
              <a:rPr lang="zh-CN" altLang="en-US" dirty="0">
                <a:solidFill>
                  <a:srgbClr val="228B22"/>
                </a:solidFill>
                <a:latin typeface="Courier New" panose="02070309020205020404" pitchFamily="49" charset="0"/>
              </a:rPr>
              <a:t>‘求得透射率分布’</a:t>
            </a:r>
            <a:endParaRPr lang="en-US" altLang="zh-CN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t=max(t,t0);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T=uint8(t*255);</a:t>
            </a:r>
            <a:endParaRPr lang="zh-CN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figure(4);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imshow(T);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title(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‘</a:t>
            </a:r>
            <a:r>
              <a:rPr lang="zh-CN" altLang="en-US" dirty="0">
                <a:solidFill>
                  <a:srgbClr val="A020F0"/>
                </a:solidFill>
                <a:latin typeface="Courier New" panose="02070309020205020404" pitchFamily="49" charset="0"/>
              </a:rPr>
              <a:t>未经过导向滤波的透射率分布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784239" y="354939"/>
            <a:ext cx="5929828" cy="717686"/>
            <a:chOff x="2976152" y="4708118"/>
            <a:chExt cx="5929828" cy="717686"/>
          </a:xfrm>
        </p:grpSpPr>
        <p:sp>
          <p:nvSpPr>
            <p:cNvPr id="4" name="文本框 3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976152" y="4708118"/>
              <a:ext cx="59298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求得经过导向滤波的预估透射率分布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0" y="720000"/>
            <a:ext cx="5050351" cy="331093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65" y="1318192"/>
            <a:ext cx="5467350" cy="1057275"/>
          </a:xfrm>
          <a:prstGeom prst="rect">
            <a:avLst/>
          </a:prstGeom>
        </p:spPr>
      </p:pic>
      <p:cxnSp>
        <p:nvCxnSpPr>
          <p:cNvPr id="16" name="连接符: 曲线 15"/>
          <p:cNvCxnSpPr>
            <a:endCxn id="17" idx="0"/>
          </p:cNvCxnSpPr>
          <p:nvPr/>
        </p:nvCxnSpPr>
        <p:spPr>
          <a:xfrm>
            <a:off x="3500739" y="2281560"/>
            <a:ext cx="955486" cy="5717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173401" y="2853260"/>
            <a:ext cx="256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代表三个颜色通道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8" name="连接符: 曲线 17"/>
          <p:cNvCxnSpPr/>
          <p:nvPr/>
        </p:nvCxnSpPr>
        <p:spPr>
          <a:xfrm rot="5400000">
            <a:off x="2213908" y="2129875"/>
            <a:ext cx="744441" cy="6268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591695" y="2853260"/>
            <a:ext cx="136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加权因子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04000" y="3568371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I_guide_norm = double(rgb2gray(I))/255;  </a:t>
            </a:r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%</a:t>
            </a:r>
            <a:r>
              <a:rPr lang="zh-CN" altLang="en-US" dirty="0">
                <a:solidFill>
                  <a:srgbClr val="228B22"/>
                </a:solidFill>
                <a:latin typeface="Courier New" panose="02070309020205020404" pitchFamily="49" charset="0"/>
              </a:rPr>
              <a:t>‘使用灰度图作为导向图’</a:t>
            </a:r>
            <a:endParaRPr lang="en-US" altLang="zh-CN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t_norm = t/255;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%</a:t>
            </a:r>
            <a:r>
              <a:rPr lang="zh-CN" altLang="en-US" dirty="0">
                <a:solidFill>
                  <a:srgbClr val="228B22"/>
                </a:solidFill>
                <a:latin typeface="Courier New" panose="02070309020205020404" pitchFamily="49" charset="0"/>
              </a:rPr>
              <a:t>‘归一化’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eps = 0.0005;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r = 16*Radius;</a:t>
            </a:r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 %</a:t>
            </a:r>
            <a:r>
              <a:rPr lang="zh-CN" altLang="en-US" dirty="0">
                <a:solidFill>
                  <a:srgbClr val="228B22"/>
                </a:solidFill>
                <a:latin typeface="Courier New" panose="02070309020205020404" pitchFamily="49" charset="0"/>
              </a:rPr>
              <a:t>‘确定导向滤波半径’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t = guidedfilter(I_guide_norm,t,r,eps);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T=uint8(t*255);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figure(5);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imshow(T);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title(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‘</a:t>
            </a:r>
            <a:r>
              <a:rPr lang="zh-CN" altLang="en-US" dirty="0">
                <a:solidFill>
                  <a:srgbClr val="A020F0"/>
                </a:solidFill>
                <a:latin typeface="Courier New" panose="02070309020205020404" pitchFamily="49" charset="0"/>
              </a:rPr>
              <a:t>经过导向滤波的透射率分布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784239" y="354939"/>
            <a:ext cx="3766991" cy="717686"/>
            <a:chOff x="2976152" y="4708118"/>
            <a:chExt cx="3766991" cy="717686"/>
          </a:xfrm>
        </p:grpSpPr>
        <p:sp>
          <p:nvSpPr>
            <p:cNvPr id="4" name="文本框 3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976152" y="4708118"/>
              <a:ext cx="30572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求得去雾后的图像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0" y="720000"/>
            <a:ext cx="5050351" cy="331093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19704" y="356837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J(:,:,1) = uint8((I1(:,:,1) - (1-t)*A)./t);</a:t>
            </a:r>
            <a:endParaRPr lang="fr-FR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zh-CN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fr-FR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J(:,:,2) = uint8((I1(:,:,2) - (1-t)*A)./t);</a:t>
            </a:r>
            <a:endParaRPr lang="fr-FR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zh-CN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fr-FR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J(:,:,3) =uint8((I1(:,:,3) - (1-t)*A)./t);</a:t>
            </a:r>
            <a:endParaRPr lang="zh-CN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figure(6);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imshow(J);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title(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‘</a:t>
            </a:r>
            <a:r>
              <a:rPr lang="zh-CN" altLang="en-US" dirty="0">
                <a:solidFill>
                  <a:srgbClr val="A020F0"/>
                </a:solidFill>
                <a:latin typeface="Courier New" panose="02070309020205020404" pitchFamily="49" charset="0"/>
              </a:rPr>
              <a:t>去雾后的图像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396" y="1489316"/>
            <a:ext cx="4922784" cy="9310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84239" y="354939"/>
            <a:ext cx="3766991" cy="717686"/>
            <a:chOff x="2976152" y="4708118"/>
            <a:chExt cx="3766991" cy="717686"/>
          </a:xfrm>
        </p:grpSpPr>
        <p:sp>
          <p:nvSpPr>
            <p:cNvPr id="3" name="文本框 2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976152" y="4708118"/>
              <a:ext cx="30572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和原图像进行比较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0" y="720000"/>
            <a:ext cx="5050351" cy="33109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784239" y="354939"/>
            <a:ext cx="4493538" cy="717686"/>
            <a:chOff x="2976152" y="4708118"/>
            <a:chExt cx="4493538" cy="717686"/>
          </a:xfrm>
        </p:grpSpPr>
        <p:sp>
          <p:nvSpPr>
            <p:cNvPr id="4" name="文本框 3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976152" y="4708118"/>
              <a:ext cx="44935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求得去雾后亮度增强的图像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0" y="720000"/>
            <a:ext cx="5050351" cy="331093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43399" y="1691222"/>
            <a:ext cx="4918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</a:t>
            </a:r>
            <a:r>
              <a:rPr lang="en-US" altLang="zh-CN" dirty="0"/>
              <a:t>A</a:t>
            </a:r>
            <a:r>
              <a:rPr lang="zh-CN" altLang="en-US" dirty="0"/>
              <a:t>值设置不合理，容易出现图像整体偏暗，此时可通过提高图像亮度来进行补偿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525794" y="4770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几个例子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342" y="1484776"/>
            <a:ext cx="5050351" cy="41192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97" y="1484775"/>
            <a:ext cx="5050351" cy="41192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525794" y="4770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几个例子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794" y="1067955"/>
            <a:ext cx="3760350" cy="45978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64" y="1067955"/>
            <a:ext cx="3760350" cy="4597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525794" y="477025"/>
            <a:ext cx="3775393" cy="717686"/>
            <a:chOff x="2976152" y="4708118"/>
            <a:chExt cx="3775393" cy="717686"/>
          </a:xfrm>
        </p:grpSpPr>
        <p:sp>
          <p:nvSpPr>
            <p:cNvPr id="7" name="文本框 6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976152" y="4708118"/>
              <a:ext cx="37753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该算法存在的两个问题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sp>
        <p:nvSpPr>
          <p:cNvPr id="2" name="箭头: 右 1"/>
          <p:cNvSpPr/>
          <p:nvPr/>
        </p:nvSpPr>
        <p:spPr>
          <a:xfrm>
            <a:off x="1671161" y="1997476"/>
            <a:ext cx="814587" cy="47939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760955" y="2063324"/>
            <a:ext cx="341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去雾之后使得图像变暗</a:t>
            </a:r>
            <a:endParaRPr lang="zh-CN" altLang="en-US" dirty="0"/>
          </a:p>
        </p:txBody>
      </p:sp>
      <p:sp>
        <p:nvSpPr>
          <p:cNvPr id="10" name="箭头: 右 9"/>
          <p:cNvSpPr/>
          <p:nvPr/>
        </p:nvSpPr>
        <p:spPr>
          <a:xfrm>
            <a:off x="1671161" y="2736698"/>
            <a:ext cx="814587" cy="47939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760955" y="2802546"/>
            <a:ext cx="620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在天空、海洋比较多的场景下去雾会出现大片的亮白色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784239" y="354939"/>
            <a:ext cx="9007594" cy="717686"/>
            <a:chOff x="2976152" y="4708118"/>
            <a:chExt cx="9007594" cy="717686"/>
          </a:xfrm>
        </p:grpSpPr>
        <p:sp>
          <p:nvSpPr>
            <p:cNvPr id="7" name="文本框 6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976152" y="4708118"/>
              <a:ext cx="900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缺陷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对于颜色和大气光类似的场景不能很好地处理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99" y="1950705"/>
            <a:ext cx="4468799" cy="310187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893" y="1950704"/>
            <a:ext cx="4468800" cy="3101873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7217546" y="1766656"/>
            <a:ext cx="2760955" cy="1145220"/>
          </a:xfrm>
          <a:prstGeom prst="ellipse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连接符: 曲线 3"/>
          <p:cNvCxnSpPr>
            <a:stCxn id="2" idx="0"/>
          </p:cNvCxnSpPr>
          <p:nvPr/>
        </p:nvCxnSpPr>
        <p:spPr>
          <a:xfrm rot="5400000" flipH="1" flipV="1">
            <a:off x="8649071" y="1209583"/>
            <a:ext cx="506027" cy="608120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419208" y="1062206"/>
            <a:ext cx="137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明显发白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931204" y="1452784"/>
            <a:ext cx="3766991" cy="606081"/>
            <a:chOff x="2976152" y="4708118"/>
            <a:chExt cx="3766991" cy="606081"/>
          </a:xfrm>
        </p:grpSpPr>
        <p:sp>
          <p:nvSpPr>
            <p:cNvPr id="13" name="文本框 12"/>
            <p:cNvSpPr txBox="1"/>
            <p:nvPr/>
          </p:nvSpPr>
          <p:spPr>
            <a:xfrm>
              <a:off x="2976152" y="5067978"/>
              <a:ext cx="37669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976152" y="4708118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暗通道先验去雾算法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448858" y="6497465"/>
            <a:ext cx="1294285" cy="0"/>
            <a:chOff x="5451631" y="5125866"/>
            <a:chExt cx="1294285" cy="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451631" y="5125866"/>
              <a:ext cx="303921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5781752" y="5125866"/>
              <a:ext cx="303921" cy="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111874" y="5125866"/>
              <a:ext cx="303921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441995" y="5125866"/>
              <a:ext cx="303921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233953" y="1476634"/>
            <a:ext cx="5030814" cy="373056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916634" y="3000312"/>
            <a:ext cx="1923924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contents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24599" y="2469857"/>
            <a:ext cx="1107998" cy="646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目录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931204" y="2709307"/>
            <a:ext cx="5040162" cy="606081"/>
            <a:chOff x="2976152" y="4708118"/>
            <a:chExt cx="5040162" cy="606081"/>
          </a:xfrm>
        </p:grpSpPr>
        <p:sp>
          <p:nvSpPr>
            <p:cNvPr id="25" name="文本框 24"/>
            <p:cNvSpPr txBox="1"/>
            <p:nvPr/>
          </p:nvSpPr>
          <p:spPr>
            <a:xfrm>
              <a:off x="2976152" y="5067978"/>
              <a:ext cx="37669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976152" y="4708118"/>
              <a:ext cx="50401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利用</a:t>
              </a: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GUI</a:t>
              </a: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分析去雾算法中的主要参数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083603" y="4573580"/>
            <a:ext cx="3766991" cy="606081"/>
            <a:chOff x="2976152" y="4708118"/>
            <a:chExt cx="3766991" cy="606081"/>
          </a:xfrm>
        </p:grpSpPr>
        <p:sp>
          <p:nvSpPr>
            <p:cNvPr id="28" name="文本框 27"/>
            <p:cNvSpPr txBox="1"/>
            <p:nvPr/>
          </p:nvSpPr>
          <p:spPr>
            <a:xfrm>
              <a:off x="2976152" y="5067978"/>
              <a:ext cx="37669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976152" y="4708118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横向对比其他去雾算法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083604" y="3671532"/>
            <a:ext cx="3766991" cy="606081"/>
            <a:chOff x="2976152" y="4708118"/>
            <a:chExt cx="3766991" cy="606081"/>
          </a:xfrm>
        </p:grpSpPr>
        <p:sp>
          <p:nvSpPr>
            <p:cNvPr id="32" name="文本框 31"/>
            <p:cNvSpPr txBox="1"/>
            <p:nvPr/>
          </p:nvSpPr>
          <p:spPr>
            <a:xfrm>
              <a:off x="2976152" y="5067978"/>
              <a:ext cx="37669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976152" y="4708118"/>
              <a:ext cx="3193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GUI</a:t>
              </a: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实去雾和边缘检测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976152" y="5282502"/>
            <a:ext cx="624285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The user can demonstrate on a projector or computer, or print the presentation and make it into a film to be used in a wider field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60553" y="4462773"/>
            <a:ext cx="6070894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图像去雾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GUI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分析参各个数影响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451631" y="5125866"/>
            <a:ext cx="30392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781752" y="5125866"/>
            <a:ext cx="30392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111874" y="5125866"/>
            <a:ext cx="303921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441995" y="5125866"/>
            <a:ext cx="303921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3790519" y="985318"/>
            <a:ext cx="4117476" cy="3053282"/>
            <a:chOff x="3790519" y="985318"/>
            <a:chExt cx="4117476" cy="305328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90519" y="985318"/>
              <a:ext cx="4117476" cy="3053282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5479581" y="1849671"/>
              <a:ext cx="950901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rPr>
                <a:t>02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1784239" y="354939"/>
            <a:ext cx="3766991" cy="717686"/>
            <a:chOff x="2976152" y="4708118"/>
            <a:chExt cx="3766991" cy="717686"/>
          </a:xfrm>
        </p:grpSpPr>
        <p:sp>
          <p:nvSpPr>
            <p:cNvPr id="41" name="文本框 40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976152" y="4708118"/>
              <a:ext cx="2258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GUI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界面设计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198" y="1179294"/>
            <a:ext cx="5963716" cy="4966666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784239" y="354939"/>
            <a:ext cx="3766991" cy="717686"/>
            <a:chOff x="2976152" y="4708118"/>
            <a:chExt cx="3766991" cy="717686"/>
          </a:xfrm>
        </p:grpSpPr>
        <p:sp>
          <p:nvSpPr>
            <p:cNvPr id="29" name="文本框 28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976152" y="4708118"/>
              <a:ext cx="3416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分析各个参数的影响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470" y="652603"/>
            <a:ext cx="3648447" cy="288157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49910" y="1447060"/>
            <a:ext cx="640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大气光照</a:t>
            </a:r>
            <a:r>
              <a:rPr lang="en-US" altLang="zh-CN" dirty="0"/>
              <a:t>——</a:t>
            </a:r>
            <a:r>
              <a:rPr lang="zh-CN" altLang="en-US" dirty="0"/>
              <a:t>影响图像亮度，合适值  大概为</a:t>
            </a:r>
            <a:r>
              <a:rPr lang="en-US" altLang="zh-CN" dirty="0"/>
              <a:t>190-210</a:t>
            </a:r>
            <a:r>
              <a:rPr lang="zh-CN" altLang="en-US" dirty="0"/>
              <a:t>之间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043400" y="3839074"/>
            <a:ext cx="586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最小值滤波半径</a:t>
            </a:r>
            <a:r>
              <a:rPr lang="en-US" altLang="zh-CN" dirty="0"/>
              <a:t>——</a:t>
            </a:r>
            <a:r>
              <a:rPr lang="zh-CN" altLang="en-US" dirty="0"/>
              <a:t>影响去雾程度，合适值 大概为</a:t>
            </a:r>
            <a:r>
              <a:rPr lang="en-US" altLang="zh-CN" dirty="0"/>
              <a:t>5-10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470" y="3801945"/>
            <a:ext cx="3661516" cy="2881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784239" y="354939"/>
            <a:ext cx="3766991" cy="717686"/>
            <a:chOff x="2976152" y="4708118"/>
            <a:chExt cx="3766991" cy="717686"/>
          </a:xfrm>
        </p:grpSpPr>
        <p:sp>
          <p:nvSpPr>
            <p:cNvPr id="29" name="文本框 28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976152" y="4708118"/>
              <a:ext cx="3416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分析各个参数的影响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470" y="652603"/>
            <a:ext cx="3648447" cy="288157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49911" y="1447060"/>
            <a:ext cx="6259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去雾程度</a:t>
            </a:r>
            <a:r>
              <a:rPr lang="en-US" altLang="zh-CN" dirty="0"/>
              <a:t>——</a:t>
            </a:r>
            <a:r>
              <a:rPr lang="zh-CN" altLang="en-US" dirty="0"/>
              <a:t>直接一影响去雾程度和图像景深，合适值大概为</a:t>
            </a:r>
            <a:r>
              <a:rPr lang="en-US" altLang="zh-CN" dirty="0"/>
              <a:t>0.94-0.97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043400" y="3839074"/>
            <a:ext cx="5863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导向滤波半径</a:t>
            </a:r>
            <a:r>
              <a:rPr lang="en-US" altLang="zh-CN" dirty="0"/>
              <a:t>——</a:t>
            </a:r>
            <a:r>
              <a:rPr lang="zh-CN" altLang="en-US" dirty="0"/>
              <a:t>影响图像细节保留程度，合适值大概为最小值滤波半径的</a:t>
            </a:r>
            <a:r>
              <a:rPr lang="en-US" altLang="zh-CN" dirty="0"/>
              <a:t>10-16</a:t>
            </a:r>
            <a:r>
              <a:rPr lang="zh-CN" altLang="en-US" dirty="0"/>
              <a:t>倍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470" y="3908614"/>
            <a:ext cx="3697472" cy="2881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976152" y="5282502"/>
            <a:ext cx="624285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The user can demonstrate on a projector or computer, or print the presentation and make it into a film to be used in a wider field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64008" y="4419096"/>
            <a:ext cx="706956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微软雅黑" panose="020B0503020204020204" charset="-122"/>
              </a:rPr>
              <a:t>利用</a:t>
            </a:r>
            <a:r>
              <a:rPr lang="en-US" altLang="zh-CN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微软雅黑" panose="020B0503020204020204" charset="-122"/>
              </a:rPr>
              <a:t>GUI</a:t>
            </a:r>
            <a:r>
              <a:rPr lang="zh-CN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微软雅黑" panose="020B0503020204020204" charset="-122"/>
              </a:rPr>
              <a:t>来观察去雾对边缘检测的影响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451631" y="5125866"/>
            <a:ext cx="30392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781752" y="5125866"/>
            <a:ext cx="30392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111874" y="5125866"/>
            <a:ext cx="303921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441995" y="5125866"/>
            <a:ext cx="303921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3723014" y="976441"/>
            <a:ext cx="4117476" cy="3053282"/>
            <a:chOff x="3790519" y="985318"/>
            <a:chExt cx="4117476" cy="305328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90519" y="985318"/>
              <a:ext cx="4117476" cy="3053282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5479581" y="1849671"/>
              <a:ext cx="950901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rPr>
                <a:t>03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784239" y="354939"/>
            <a:ext cx="4134465" cy="717686"/>
            <a:chOff x="2976152" y="4708118"/>
            <a:chExt cx="4134465" cy="717686"/>
          </a:xfrm>
        </p:grpSpPr>
        <p:sp>
          <p:nvSpPr>
            <p:cNvPr id="29" name="文本框 28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976152" y="4708118"/>
              <a:ext cx="41344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去雾前后的边缘检测效果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145" y="1415807"/>
            <a:ext cx="3772517" cy="298380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864" y="1415806"/>
            <a:ext cx="3766991" cy="2983804"/>
          </a:xfrm>
          <a:prstGeom prst="rect">
            <a:avLst/>
          </a:prstGeom>
        </p:spPr>
      </p:pic>
      <p:sp>
        <p:nvSpPr>
          <p:cNvPr id="14" name="箭头: 燕尾形 13"/>
          <p:cNvSpPr/>
          <p:nvPr/>
        </p:nvSpPr>
        <p:spPr>
          <a:xfrm>
            <a:off x="5672831" y="2867487"/>
            <a:ext cx="861134" cy="648070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671161" y="4740676"/>
            <a:ext cx="342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有雾照片的边缘检测效果</a:t>
            </a:r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6943819" y="4759704"/>
            <a:ext cx="342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去雾照片的边缘检测效果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4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976152" y="5282502"/>
            <a:ext cx="624285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The user can demonstrate on a projector or computer, or print the presentation and make it into a film to be used in a wider field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20940" y="4419096"/>
            <a:ext cx="435568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和其他去雾算法的比对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451631" y="5125866"/>
            <a:ext cx="30392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781752" y="5125866"/>
            <a:ext cx="30392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111874" y="5125866"/>
            <a:ext cx="303921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441995" y="5125866"/>
            <a:ext cx="303921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3790519" y="985318"/>
            <a:ext cx="4117476" cy="3053282"/>
            <a:chOff x="3790519" y="985318"/>
            <a:chExt cx="4117476" cy="305328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90519" y="985318"/>
              <a:ext cx="4117476" cy="3053282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5479581" y="1849671"/>
              <a:ext cx="950901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rPr>
                <a:t>04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1784239" y="354939"/>
            <a:ext cx="3766991" cy="717686"/>
            <a:chOff x="2976152" y="4708118"/>
            <a:chExt cx="3766991" cy="717686"/>
          </a:xfrm>
        </p:grpSpPr>
        <p:sp>
          <p:nvSpPr>
            <p:cNvPr id="46" name="文本框 45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976152" y="4708118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其他去雾算法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85" y="1341929"/>
            <a:ext cx="4813671" cy="228016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583402" y="3703896"/>
            <a:ext cx="1269507" cy="374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模糊去雾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110" y="1331302"/>
            <a:ext cx="4826146" cy="2301414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8973844" y="3703895"/>
            <a:ext cx="1269507" cy="374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实时去雾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85" y="4085858"/>
            <a:ext cx="4817805" cy="2280159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2583401" y="6454793"/>
            <a:ext cx="205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多尺度</a:t>
            </a:r>
            <a:r>
              <a:rPr lang="en-US" altLang="zh-CN" dirty="0" err="1"/>
              <a:t>Rentix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109" y="4134555"/>
            <a:ext cx="4830167" cy="2301414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8408632" y="6488668"/>
            <a:ext cx="205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自适应直方图均衡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810657" y="535807"/>
            <a:ext cx="8077200" cy="598958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80519" y="256044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/>
            <a:r>
              <a:rPr lang="zh-CN" altLang="en-US" sz="4000" dirty="0">
                <a:solidFill>
                  <a:prstClr val="black">
                    <a:lumMod val="85000"/>
                    <a:lumOff val="15000"/>
                  </a:prstClr>
                </a:solidFill>
              </a:rPr>
              <a:t>感谢观看</a:t>
            </a:r>
            <a:endParaRPr lang="zh-CN" altLang="en-US" sz="40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09908" y="3273183"/>
            <a:ext cx="3377732" cy="245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4159785" y="4419096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暗通道先验去雾算法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451631" y="5125866"/>
            <a:ext cx="30392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781752" y="5125866"/>
            <a:ext cx="30392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111874" y="5125866"/>
            <a:ext cx="303921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441995" y="5125866"/>
            <a:ext cx="303921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3790519" y="985318"/>
            <a:ext cx="4117476" cy="3053282"/>
            <a:chOff x="3790519" y="985318"/>
            <a:chExt cx="4117476" cy="305328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90519" y="985318"/>
              <a:ext cx="4117476" cy="3053282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5479580" y="1849671"/>
              <a:ext cx="950902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01</a:t>
              </a:r>
              <a:endPara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84239" y="35493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何恺明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pic>
        <p:nvPicPr>
          <p:cNvPr id="1026" name="Picture 2" descr="æ¾ä¸ºç¶åéï¼é å»é¾é¾ç®æ³åéä¸çï¼å·²æ¯è®¡ç®æºè§è§é¢åå¹´è½»çç¿æ¥ââä½æºæ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161" y="1157760"/>
            <a:ext cx="3580149" cy="210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9" y="600672"/>
            <a:ext cx="4958152" cy="321883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33770" y="3897217"/>
            <a:ext cx="8291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基于统计规律，利用非常简洁的数学推导，获得极佳的去雾效果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433770" y="4567684"/>
            <a:ext cx="6763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这篇论文得到了三个审稿人</a:t>
            </a:r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最高的评分，获得</a:t>
            </a:r>
            <a:r>
              <a:rPr lang="en-US" altLang="zh-CN" b="1" dirty="0"/>
              <a:t>Best Paper Award</a:t>
            </a:r>
            <a:endParaRPr lang="en-US" altLang="zh-CN" b="1" dirty="0"/>
          </a:p>
        </p:txBody>
      </p:sp>
      <p:sp>
        <p:nvSpPr>
          <p:cNvPr id="5" name="矩形 4"/>
          <p:cNvSpPr/>
          <p:nvPr/>
        </p:nvSpPr>
        <p:spPr>
          <a:xfrm>
            <a:off x="1491449" y="5220316"/>
            <a:ext cx="3004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中国人首次在</a:t>
            </a:r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CVPR</a:t>
            </a:r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获此殊荣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838985" y="578360"/>
            <a:ext cx="4852610" cy="717686"/>
            <a:chOff x="2976152" y="4708118"/>
            <a:chExt cx="4852610" cy="717686"/>
          </a:xfrm>
        </p:grpSpPr>
        <p:sp>
          <p:nvSpPr>
            <p:cNvPr id="4" name="文本框 3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976152" y="4708118"/>
              <a:ext cx="48526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暗通道理论所用到的基本概念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70383" y="471691"/>
            <a:ext cx="1255524" cy="93102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67774" y="1565350"/>
            <a:ext cx="925645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4B4B4B"/>
                </a:solidFill>
                <a:latin typeface="Verdana" panose="020B0604030504040204" pitchFamily="34" charset="0"/>
              </a:rPr>
              <a:t>●</a:t>
            </a:r>
            <a:r>
              <a:rPr lang="zh-CN" altLang="en-US" sz="2800" b="1" dirty="0">
                <a:solidFill>
                  <a:srgbClr val="4B4B4B"/>
                </a:solidFill>
                <a:latin typeface="Verdana" panose="020B0604030504040204" pitchFamily="34" charset="0"/>
              </a:rPr>
              <a:t>暗通道</a:t>
            </a:r>
            <a:r>
              <a:rPr lang="zh-CN" altLang="en-US" sz="2800" dirty="0">
                <a:solidFill>
                  <a:srgbClr val="4B4B4B"/>
                </a:solidFill>
                <a:latin typeface="Verdana" panose="020B0604030504040204" pitchFamily="34" charset="0"/>
              </a:rPr>
              <a:t>：</a:t>
            </a:r>
            <a:r>
              <a:rPr lang="zh-CN" altLang="en-US" dirty="0">
                <a:solidFill>
                  <a:srgbClr val="4B4B4B"/>
                </a:solidFill>
                <a:latin typeface="Verdana" panose="020B0604030504040204" pitchFamily="34" charset="0"/>
              </a:rPr>
              <a:t>在绝大多数非天空的局部区域里，某一些像素总会有至少一个颜色通道具有很低的值。即该通道的颜色值几乎为</a:t>
            </a:r>
            <a:r>
              <a:rPr lang="en-US" altLang="zh-CN" dirty="0">
                <a:solidFill>
                  <a:srgbClr val="4B4B4B"/>
                </a:solidFill>
                <a:latin typeface="Verdana" panose="020B0604030504040204" pitchFamily="34" charset="0"/>
              </a:rPr>
              <a:t>0</a:t>
            </a:r>
            <a:r>
              <a:rPr lang="zh-CN" altLang="en-US" dirty="0">
                <a:solidFill>
                  <a:srgbClr val="4B4B4B"/>
                </a:solidFill>
                <a:latin typeface="Verdana" panose="020B0604030504040204" pitchFamily="34" charset="0"/>
              </a:rPr>
              <a:t>。</a:t>
            </a:r>
            <a:endParaRPr lang="zh-CN" altLang="en-US" dirty="0"/>
          </a:p>
        </p:txBody>
      </p:sp>
      <p:pic>
        <p:nvPicPr>
          <p:cNvPr id="1026" name="Picture 2" descr="https://images0.cnblogs.com/blog/349293/201308/23144113-f62af36e5bfc4c0ca33e35f92096c1eb.x-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236" y="2675446"/>
            <a:ext cx="51625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704" y="3850349"/>
            <a:ext cx="4929008" cy="16118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595" y="3799167"/>
            <a:ext cx="5156136" cy="1714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838985" y="578360"/>
            <a:ext cx="4852610" cy="717686"/>
            <a:chOff x="2976152" y="4708118"/>
            <a:chExt cx="4852610" cy="717686"/>
          </a:xfrm>
        </p:grpSpPr>
        <p:sp>
          <p:nvSpPr>
            <p:cNvPr id="4" name="文本框 3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976152" y="4708118"/>
              <a:ext cx="48526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暗通道理论所用到的基本概念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70383" y="471691"/>
            <a:ext cx="1255524" cy="93102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58896" y="1565350"/>
            <a:ext cx="92564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4B4B4B"/>
                </a:solidFill>
                <a:latin typeface="Verdana" panose="020B0604030504040204" pitchFamily="34" charset="0"/>
              </a:rPr>
              <a:t>●</a:t>
            </a:r>
            <a:r>
              <a:rPr lang="zh-CN" altLang="en-US" sz="2800" b="1" dirty="0">
                <a:solidFill>
                  <a:srgbClr val="4B4B4B"/>
                </a:solidFill>
                <a:latin typeface="Verdana" panose="020B0604030504040204" pitchFamily="34" charset="0"/>
              </a:rPr>
              <a:t>计算机有雾图像生成</a:t>
            </a:r>
            <a:r>
              <a:rPr lang="zh-CN" altLang="en-US" sz="2800" dirty="0">
                <a:solidFill>
                  <a:srgbClr val="4B4B4B"/>
                </a:solidFill>
                <a:latin typeface="Verdana" panose="020B0604030504040204" pitchFamily="34" charset="0"/>
              </a:rPr>
              <a:t>：</a:t>
            </a:r>
            <a:r>
              <a:rPr lang="zh-CN" altLang="en-US" dirty="0">
                <a:solidFill>
                  <a:srgbClr val="4B4B4B"/>
                </a:solidFill>
                <a:latin typeface="Verdana" panose="020B0604030504040204" pitchFamily="34" charset="0"/>
              </a:rPr>
              <a:t>计算机利用大气光照生成有雾图像的原理。</a:t>
            </a:r>
            <a:endParaRPr lang="zh-CN" altLang="en-US" dirty="0"/>
          </a:p>
        </p:txBody>
      </p:sp>
      <p:pic>
        <p:nvPicPr>
          <p:cNvPr id="2050" name="Picture 2" descr="https://images0.cnblogs.com/blog/349293/201308/23145933-5f417cbb0f664f568c0f79978ba8bed4.x-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20" y="2856001"/>
            <a:ext cx="49244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ages0.cnblogs.com/blog/349293/201308/23151554-45a1716a18f94488933f454d8b22e991.x-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20" y="4510805"/>
            <a:ext cx="49149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箭头连接符 10"/>
          <p:cNvCxnSpPr>
            <a:stCxn id="2050" idx="2"/>
            <a:endCxn id="2052" idx="0"/>
          </p:cNvCxnSpPr>
          <p:nvPr/>
        </p:nvCxnSpPr>
        <p:spPr>
          <a:xfrm flipH="1">
            <a:off x="3469370" y="3217951"/>
            <a:ext cx="4763" cy="1292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https://images0.cnblogs.com/blog/349293/201308/23150454-58a97e42e0694ec994647f7cabd033dd.x-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731" y="2863632"/>
            <a:ext cx="4077021" cy="5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130" y="3511620"/>
            <a:ext cx="4345622" cy="77756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0130" y="4395984"/>
            <a:ext cx="4491121" cy="43408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4475" y="4962974"/>
            <a:ext cx="3871277" cy="546254"/>
          </a:xfrm>
          <a:prstGeom prst="rect">
            <a:avLst/>
          </a:prstGeom>
        </p:spPr>
      </p:pic>
      <p:cxnSp>
        <p:nvCxnSpPr>
          <p:cNvPr id="18" name="连接符: 曲线 17"/>
          <p:cNvCxnSpPr>
            <a:stCxn id="2050" idx="3"/>
            <a:endCxn id="2054" idx="1"/>
          </p:cNvCxnSpPr>
          <p:nvPr/>
        </p:nvCxnSpPr>
        <p:spPr>
          <a:xfrm>
            <a:off x="5936345" y="3036976"/>
            <a:ext cx="1402386" cy="1093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连接符: 曲线 19"/>
          <p:cNvCxnSpPr>
            <a:stCxn id="2054" idx="3"/>
            <a:endCxn id="14" idx="3"/>
          </p:cNvCxnSpPr>
          <p:nvPr/>
        </p:nvCxnSpPr>
        <p:spPr>
          <a:xfrm>
            <a:off x="11415752" y="3146316"/>
            <a:ext cx="12700" cy="754085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连接符: 曲线 21"/>
          <p:cNvCxnSpPr>
            <a:stCxn id="14" idx="3"/>
            <a:endCxn id="15" idx="3"/>
          </p:cNvCxnSpPr>
          <p:nvPr/>
        </p:nvCxnSpPr>
        <p:spPr>
          <a:xfrm>
            <a:off x="11415752" y="3900401"/>
            <a:ext cx="145499" cy="712626"/>
          </a:xfrm>
          <a:prstGeom prst="curvedConnector3">
            <a:avLst>
              <a:gd name="adj1" fmla="val 25711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连接符: 曲线 23"/>
          <p:cNvCxnSpPr>
            <a:stCxn id="15" idx="3"/>
            <a:endCxn id="16" idx="3"/>
          </p:cNvCxnSpPr>
          <p:nvPr/>
        </p:nvCxnSpPr>
        <p:spPr>
          <a:xfrm flipH="1">
            <a:off x="11415752" y="4613027"/>
            <a:ext cx="145499" cy="623074"/>
          </a:xfrm>
          <a:prstGeom prst="curvedConnector3">
            <a:avLst>
              <a:gd name="adj1" fmla="val -15711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连接符: 曲线 25"/>
          <p:cNvCxnSpPr>
            <a:stCxn id="16" idx="1"/>
            <a:endCxn id="2052" idx="3"/>
          </p:cNvCxnSpPr>
          <p:nvPr/>
        </p:nvCxnSpPr>
        <p:spPr>
          <a:xfrm rot="10800000">
            <a:off x="5926821" y="4858469"/>
            <a:ext cx="1617655" cy="37763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4832" y="5679982"/>
            <a:ext cx="4029075" cy="762000"/>
          </a:xfrm>
          <a:prstGeom prst="rect">
            <a:avLst/>
          </a:prstGeom>
        </p:spPr>
      </p:pic>
      <p:cxnSp>
        <p:nvCxnSpPr>
          <p:cNvPr id="29" name="直接箭头连接符 28"/>
          <p:cNvCxnSpPr>
            <a:stCxn id="2052" idx="2"/>
            <a:endCxn id="27" idx="0"/>
          </p:cNvCxnSpPr>
          <p:nvPr/>
        </p:nvCxnSpPr>
        <p:spPr>
          <a:xfrm>
            <a:off x="3469370" y="5206130"/>
            <a:ext cx="0" cy="473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8" name="文本框 2047"/>
          <p:cNvSpPr txBox="1"/>
          <p:nvPr/>
        </p:nvSpPr>
        <p:spPr>
          <a:xfrm>
            <a:off x="3469369" y="5236101"/>
            <a:ext cx="142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恢复公式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49" name="文本框 2048"/>
              <p:cNvSpPr txBox="1"/>
              <p:nvPr/>
            </p:nvSpPr>
            <p:spPr>
              <a:xfrm>
                <a:off x="7338731" y="441965"/>
                <a:ext cx="301428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0" dirty="0"/>
                  <a:t>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dirty="0"/>
                  <a:t>有雾图像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dirty="0"/>
                  <a:t>清晰图像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dirty="0"/>
                  <a:t>大气光照强度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dirty="0"/>
                  <a:t>透射率</a:t>
                </a:r>
                <a:endParaRPr lang="zh-CN" altLang="en-US" dirty="0"/>
              </a:p>
            </p:txBody>
          </p:sp>
        </mc:Choice>
        <mc:Fallback>
          <p:sp>
            <p:nvSpPr>
              <p:cNvPr id="2049" name="文本框 20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731" y="441965"/>
                <a:ext cx="3014284" cy="1200329"/>
              </a:xfrm>
              <a:prstGeom prst="rect">
                <a:avLst/>
              </a:prstGeom>
              <a:blipFill rotWithShape="1">
                <a:blip r:embed="rId9"/>
                <a:stretch>
                  <a:fillRect l="-1" r="20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51" name="组合 2050"/>
          <p:cNvGrpSpPr/>
          <p:nvPr/>
        </p:nvGrpSpPr>
        <p:grpSpPr>
          <a:xfrm>
            <a:off x="207384" y="3656055"/>
            <a:ext cx="5232829" cy="380898"/>
            <a:chOff x="207384" y="3656055"/>
            <a:chExt cx="5232829" cy="380898"/>
          </a:xfrm>
        </p:grpSpPr>
        <p:sp>
          <p:nvSpPr>
            <p:cNvPr id="12" name="文本框 11"/>
            <p:cNvSpPr txBox="1"/>
            <p:nvPr/>
          </p:nvSpPr>
          <p:spPr>
            <a:xfrm>
              <a:off x="3469370" y="3667621"/>
              <a:ext cx="1970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数学推导</a:t>
              </a:r>
              <a:endParaRPr lang="zh-CN" altLang="en-US" dirty="0"/>
            </a:p>
          </p:txBody>
        </p:sp>
        <p:pic>
          <p:nvPicPr>
            <p:cNvPr id="38" name="Picture 2" descr="https://images0.cnblogs.com/blog/349293/201308/23144113-f62af36e5bfc4c0ca33e35f92096c1eb.x-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384" y="3656055"/>
              <a:ext cx="3037045" cy="369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48" grpId="0"/>
      <p:bldP spid="20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838985" y="578360"/>
            <a:ext cx="4852610" cy="717686"/>
            <a:chOff x="2976152" y="4708118"/>
            <a:chExt cx="4852610" cy="717686"/>
          </a:xfrm>
        </p:grpSpPr>
        <p:sp>
          <p:nvSpPr>
            <p:cNvPr id="4" name="文本框 3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976152" y="4708118"/>
              <a:ext cx="48526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暗通道理论所用到的基本概念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70383" y="471691"/>
            <a:ext cx="1255524" cy="93102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58896" y="1565350"/>
            <a:ext cx="925645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4B4B4B"/>
                </a:solidFill>
                <a:latin typeface="Verdana" panose="020B0604030504040204" pitchFamily="34" charset="0"/>
              </a:rPr>
              <a:t>●</a:t>
            </a:r>
            <a:r>
              <a:rPr lang="zh-CN" altLang="en-US" sz="2800" b="1" dirty="0">
                <a:solidFill>
                  <a:srgbClr val="4B4B4B"/>
                </a:solidFill>
                <a:latin typeface="Verdana" panose="020B0604030504040204" pitchFamily="34" charset="0"/>
              </a:rPr>
              <a:t>导向滤波</a:t>
            </a:r>
            <a:r>
              <a:rPr lang="zh-CN" altLang="en-US" sz="2800" dirty="0">
                <a:solidFill>
                  <a:srgbClr val="4B4B4B"/>
                </a:solidFill>
                <a:latin typeface="Verdana" panose="020B0604030504040204" pitchFamily="34" charset="0"/>
              </a:rPr>
              <a:t>：</a:t>
            </a:r>
            <a:r>
              <a:rPr lang="zh-CN" altLang="en-US" dirty="0">
                <a:solidFill>
                  <a:srgbClr val="4B4B4B"/>
                </a:solidFill>
                <a:latin typeface="Verdana" panose="020B0604030504040204" pitchFamily="34" charset="0"/>
              </a:rPr>
              <a:t>对图像滤波需要一个导引图像，通过导引图像来确定平滑时的加权系数</a:t>
            </a:r>
            <a:r>
              <a:rPr lang="en-US" altLang="zh-CN" dirty="0" err="1">
                <a:solidFill>
                  <a:srgbClr val="4B4B4B"/>
                </a:solidFill>
                <a:latin typeface="Verdana" panose="020B0604030504040204" pitchFamily="34" charset="0"/>
              </a:rPr>
              <a:t>Wij</a:t>
            </a:r>
            <a:r>
              <a:rPr lang="zh-CN" altLang="en-US" dirty="0">
                <a:solidFill>
                  <a:srgbClr val="4B4B4B"/>
                </a:solidFill>
                <a:latin typeface="Verdana" panose="020B0604030504040204" pitchFamily="34" charset="0"/>
              </a:rPr>
              <a:t>；边缘保留，区域平滑；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140" y="2589759"/>
            <a:ext cx="2028825" cy="647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209" y="2150125"/>
            <a:ext cx="3091324" cy="209101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608" y="4344835"/>
            <a:ext cx="3028950" cy="6858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458896" y="3247087"/>
            <a:ext cx="20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求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系数问题</a:t>
            </a:r>
            <a:endParaRPr lang="zh-CN" altLang="en-US" dirty="0"/>
          </a:p>
        </p:txBody>
      </p:sp>
      <p:cxnSp>
        <p:nvCxnSpPr>
          <p:cNvPr id="23" name="直接箭头连接符 22"/>
          <p:cNvCxnSpPr>
            <a:stCxn id="19" idx="3"/>
            <a:endCxn id="25" idx="1"/>
          </p:cNvCxnSpPr>
          <p:nvPr/>
        </p:nvCxnSpPr>
        <p:spPr>
          <a:xfrm>
            <a:off x="3487721" y="3431753"/>
            <a:ext cx="759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247533" y="3247087"/>
            <a:ext cx="372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使得</a:t>
            </a:r>
            <a:r>
              <a:rPr lang="en-US" altLang="zh-CN" dirty="0"/>
              <a:t>pi qi</a:t>
            </a:r>
            <a:r>
              <a:rPr lang="zh-CN" altLang="en-US" dirty="0"/>
              <a:t>之间差距最小的优化问题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53" name="文本框 2052"/>
              <p:cNvSpPr txBox="1"/>
              <p:nvPr/>
            </p:nvSpPr>
            <p:spPr>
              <a:xfrm>
                <a:off x="3048608" y="3808520"/>
                <a:ext cx="29892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𝑛𝑖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𝑝𝑖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𝑞𝑖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53" name="文本框 20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608" y="3808520"/>
                <a:ext cx="298926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20" t="-115" r="10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5" name="图片 20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608" y="5116035"/>
            <a:ext cx="4076700" cy="514350"/>
          </a:xfrm>
          <a:prstGeom prst="rect">
            <a:avLst/>
          </a:prstGeom>
        </p:spPr>
      </p:pic>
      <p:pic>
        <p:nvPicPr>
          <p:cNvPr id="2056" name="图片 20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2044" y="5226113"/>
            <a:ext cx="2095500" cy="381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57" name="文本框 2056"/>
              <p:cNvSpPr txBox="1"/>
              <p:nvPr/>
            </p:nvSpPr>
            <p:spPr>
              <a:xfrm>
                <a:off x="6249880" y="4500979"/>
                <a:ext cx="1873188" cy="309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1400" i="1" dirty="0" smtClean="0">
                          <a:latin typeface="Cambria Math" panose="02040503050406030204" pitchFamily="18" charset="0"/>
                        </a:rPr>
                        <m:t>是第</m:t>
                      </m:r>
                      <m:r>
                        <a:rPr lang="en-US" altLang="zh-CN" sz="1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1400" i="1" dirty="0" smtClean="0">
                          <a:latin typeface="Cambria Math" panose="02040503050406030204" pitchFamily="18" charset="0"/>
                        </a:rPr>
                        <m:t>个窗口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2057" name="文本框 20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880" y="4500979"/>
                <a:ext cx="1873188" cy="309187"/>
              </a:xfrm>
              <a:prstGeom prst="rect">
                <a:avLst/>
              </a:prstGeom>
              <a:blipFill rotWithShape="1">
                <a:blip r:embed="rId8"/>
                <a:stretch>
                  <a:fillRect l="-11" t="-32" r="8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8" name="图片 205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0295" y="5759051"/>
            <a:ext cx="4213326" cy="8509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5" grpId="0"/>
      <p:bldP spid="2053" grpId="0"/>
      <p:bldP spid="20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84239" y="354939"/>
            <a:ext cx="3766991" cy="717686"/>
            <a:chOff x="2976152" y="4708118"/>
            <a:chExt cx="3766991" cy="717686"/>
          </a:xfrm>
        </p:grpSpPr>
        <p:sp>
          <p:nvSpPr>
            <p:cNvPr id="3" name="文本框 2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976152" y="470811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原始图像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0" y="720000"/>
            <a:ext cx="5050351" cy="331093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51751" y="1970843"/>
            <a:ext cx="54420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●</a:t>
            </a:r>
            <a:r>
              <a:rPr lang="zh-CN" altLang="en-US" sz="2400" b="1" dirty="0"/>
              <a:t>图像特征：</a:t>
            </a:r>
            <a:endParaRPr lang="en-US" altLang="zh-CN" sz="2400" b="1" dirty="0"/>
          </a:p>
          <a:p>
            <a:r>
              <a:rPr lang="zh-CN" altLang="en-US" dirty="0"/>
              <a:t>无大气部分，即所有部分都是地面实物，包括背景</a:t>
            </a:r>
            <a:endParaRPr lang="en-US" altLang="zh-CN" dirty="0"/>
          </a:p>
          <a:p>
            <a:r>
              <a:rPr lang="zh-CN" altLang="en-US" dirty="0"/>
              <a:t>有浓度不均匀的雾分布在整个图像</a:t>
            </a:r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784239" y="354939"/>
            <a:ext cx="3766991" cy="717686"/>
            <a:chOff x="2976152" y="4708118"/>
            <a:chExt cx="3766991" cy="717686"/>
          </a:xfrm>
        </p:grpSpPr>
        <p:sp>
          <p:nvSpPr>
            <p:cNvPr id="4" name="文本框 3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976152" y="4708118"/>
              <a:ext cx="27783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求得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RGB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最小值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65" y="1318192"/>
            <a:ext cx="5467350" cy="1057275"/>
          </a:xfrm>
          <a:prstGeom prst="rect">
            <a:avLst/>
          </a:prstGeom>
        </p:spPr>
      </p:pic>
      <p:cxnSp>
        <p:nvCxnSpPr>
          <p:cNvPr id="11" name="连接符: 曲线 10"/>
          <p:cNvCxnSpPr>
            <a:endCxn id="12" idx="0"/>
          </p:cNvCxnSpPr>
          <p:nvPr/>
        </p:nvCxnSpPr>
        <p:spPr>
          <a:xfrm>
            <a:off x="3500739" y="2281560"/>
            <a:ext cx="955486" cy="5717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173401" y="2853260"/>
            <a:ext cx="256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代表三个颜色通道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4" name="连接符: 曲线 13"/>
          <p:cNvCxnSpPr/>
          <p:nvPr/>
        </p:nvCxnSpPr>
        <p:spPr>
          <a:xfrm rot="5400000">
            <a:off x="2213908" y="2129875"/>
            <a:ext cx="744441" cy="6268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591695" y="2853260"/>
            <a:ext cx="136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加权因子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0" y="720000"/>
            <a:ext cx="5050351" cy="331093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96494" y="3384609"/>
            <a:ext cx="45430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[h,w,s]=size(I);</a:t>
            </a:r>
            <a:endParaRPr lang="zh-CN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l-PL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min_I=zeros(h,w);</a:t>
            </a:r>
            <a:endParaRPr lang="zh-CN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i=1:h                 </a:t>
            </a:r>
            <a:endParaRPr lang="zh-CN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j=1:w      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dark_I(i,j)=min(I(i,j,:));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%</a:t>
            </a:r>
            <a:r>
              <a:rPr lang="zh-CN" altLang="en-US" dirty="0">
                <a:solidFill>
                  <a:srgbClr val="228B22"/>
                </a:solidFill>
                <a:latin typeface="Courier New" panose="02070309020205020404" pitchFamily="49" charset="0"/>
              </a:rPr>
              <a:t>取每个点像素的</a:t>
            </a:r>
            <a:r>
              <a:rPr lang="en-US" altLang="zh-CN" dirty="0">
                <a:solidFill>
                  <a:srgbClr val="228B22"/>
                </a:solidFill>
                <a:latin typeface="Courier New" panose="02070309020205020404" pitchFamily="49" charset="0"/>
              </a:rPr>
              <a:t>RGB</a:t>
            </a:r>
            <a:r>
              <a:rPr lang="zh-CN" altLang="en-US" dirty="0">
                <a:solidFill>
                  <a:srgbClr val="228B22"/>
                </a:solidFill>
                <a:latin typeface="Courier New" panose="02070309020205020404" pitchFamily="49" charset="0"/>
              </a:rPr>
              <a:t>分量中最低的那个值</a:t>
            </a:r>
            <a:endParaRPr lang="zh-CN" altLang="en-US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endParaRPr lang="zh-CN" altLang="en-US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e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</a:rPr>
              <a:t>nd</a:t>
            </a:r>
            <a:endParaRPr lang="en-US" altLang="zh-CN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figure(2);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imshow(dark_I);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title(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‘</a:t>
            </a:r>
            <a:r>
              <a:rPr lang="zh-CN" altLang="en-US" dirty="0">
                <a:solidFill>
                  <a:srgbClr val="A020F0"/>
                </a:solidFill>
                <a:latin typeface="Courier New" panose="02070309020205020404" pitchFamily="49" charset="0"/>
              </a:rPr>
              <a:t>每个点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RGB</a:t>
            </a:r>
            <a:r>
              <a:rPr lang="zh-CN" altLang="en-US" dirty="0">
                <a:solidFill>
                  <a:srgbClr val="A020F0"/>
                </a:solidFill>
                <a:latin typeface="Courier New" panose="02070309020205020404" pitchFamily="49" charset="0"/>
              </a:rPr>
              <a:t>分量中的最小值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CN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7" grpId="0"/>
    </p:bldLst>
  </p:timing>
</p:sld>
</file>

<file path=ppt/tags/tag1.xml><?xml version="1.0" encoding="utf-8"?>
<p:tagLst xmlns:p="http://schemas.openxmlformats.org/presentationml/2006/main">
  <p:tag name="ISLIDE.DIAGRAM" val="aa942f5d-0777-4a9e-a035-cbf9792192d7"/>
</p:tagLst>
</file>

<file path=ppt/tags/tag2.xml><?xml version="1.0" encoding="utf-8"?>
<p:tagLst xmlns:p="http://schemas.openxmlformats.org/presentationml/2006/main">
  <p:tag name="ISLIDE.DIAGRAM" val="0303f056-f6ef-4406-8009-c90050541b5b"/>
</p:tagLst>
</file>

<file path=ppt/tags/tag3.xml><?xml version="1.0" encoding="utf-8"?>
<p:tagLst xmlns:p="http://schemas.openxmlformats.org/presentationml/2006/main">
  <p:tag name="ISLIDE.DIAGRAM" val="301095da-0b40-4dbb-bbb0-2190351696ea"/>
</p:tagLst>
</file>

<file path=ppt/tags/tag4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定义 1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D4857"/>
      </a:accent1>
      <a:accent2>
        <a:srgbClr val="1FBDC8"/>
      </a:accent2>
      <a:accent3>
        <a:srgbClr val="F68C2D"/>
      </a:accent3>
      <a:accent4>
        <a:srgbClr val="0F5E8C"/>
      </a:accent4>
      <a:accent5>
        <a:srgbClr val="ED4857"/>
      </a:accent5>
      <a:accent6>
        <a:srgbClr val="1FBDC8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0</TotalTime>
  <Words>3441</Words>
  <Application>WPS 演示</Application>
  <PresentationFormat>宽屏</PresentationFormat>
  <Paragraphs>260</Paragraphs>
  <Slides>28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Arial</vt:lpstr>
      <vt:lpstr>宋体</vt:lpstr>
      <vt:lpstr>Wingdings</vt:lpstr>
      <vt:lpstr>Arial</vt:lpstr>
      <vt:lpstr>微软雅黑</vt:lpstr>
      <vt:lpstr>Century Gothic</vt:lpstr>
      <vt:lpstr>-apple-system</vt:lpstr>
      <vt:lpstr>Segoe Print</vt:lpstr>
      <vt:lpstr>Verdana</vt:lpstr>
      <vt:lpstr>Cambria Math</vt:lpstr>
      <vt:lpstr>Courier New</vt:lpstr>
      <vt:lpstr>Arial Unicode MS</vt:lpstr>
      <vt:lpstr>等线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魔法科高校的劣等生</cp:lastModifiedBy>
  <cp:revision>78</cp:revision>
  <dcterms:created xsi:type="dcterms:W3CDTF">2017-08-04T06:04:00Z</dcterms:created>
  <dcterms:modified xsi:type="dcterms:W3CDTF">2022-02-25T04:42:18Z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E7E55F2EFC364BBFBEDCD5CCC7DD4241</vt:lpwstr>
  </property>
  <property fmtid="{D5CDD505-2E9C-101B-9397-08002B2CF9AE}" pid="3" name="KSOProductBuildVer">
    <vt:lpwstr>2052-11.1.0.11365</vt:lpwstr>
  </property>
</Properties>
</file>